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9"/>
  </p:notesMasterIdLst>
  <p:handoutMasterIdLst>
    <p:handoutMasterId r:id="rId20"/>
  </p:handoutMasterIdLst>
  <p:sldIdLst>
    <p:sldId id="475" r:id="rId2"/>
    <p:sldId id="477" r:id="rId3"/>
    <p:sldId id="483" r:id="rId4"/>
    <p:sldId id="478" r:id="rId5"/>
    <p:sldId id="495" r:id="rId6"/>
    <p:sldId id="491" r:id="rId7"/>
    <p:sldId id="479" r:id="rId8"/>
    <p:sldId id="480" r:id="rId9"/>
    <p:sldId id="484" r:id="rId10"/>
    <p:sldId id="492" r:id="rId11"/>
    <p:sldId id="493" r:id="rId12"/>
    <p:sldId id="496" r:id="rId13"/>
    <p:sldId id="497" r:id="rId14"/>
    <p:sldId id="499" r:id="rId15"/>
    <p:sldId id="494" r:id="rId16"/>
    <p:sldId id="498" r:id="rId17"/>
    <p:sldId id="490" r:id="rId18"/>
  </p:sldIdLst>
  <p:sldSz cx="9144000" cy="6858000" type="screen4x3"/>
  <p:notesSz cx="6797675" cy="9926638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5374"/>
    <a:srgbClr val="E19E3D"/>
    <a:srgbClr val="34626B"/>
    <a:srgbClr val="83D7EA"/>
    <a:srgbClr val="557260"/>
    <a:srgbClr val="50BBD1"/>
    <a:srgbClr val="7F60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53" autoAdjust="0"/>
    <p:restoredTop sz="87093" autoAdjust="0"/>
  </p:normalViewPr>
  <p:slideViewPr>
    <p:cSldViewPr>
      <p:cViewPr>
        <p:scale>
          <a:sx n="110" d="100"/>
          <a:sy n="110" d="100"/>
        </p:scale>
        <p:origin x="-194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49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D1B11F6-D9B8-4694-9F51-D657854BD4EB}" type="datetimeFigureOut">
              <a:rPr lang="lv-LV"/>
              <a:pPr>
                <a:defRPr/>
              </a:pPr>
              <a:t>10.02.2015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BC5DBE9-B1DD-4901-A1A8-EBC4DF3D504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69871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noProof="0" smtClean="0"/>
              <a:t>Click to edit Master text styles</a:t>
            </a:r>
          </a:p>
          <a:p>
            <a:pPr lvl="1"/>
            <a:r>
              <a:rPr lang="lv-LV" noProof="0" smtClean="0"/>
              <a:t>Second level</a:t>
            </a:r>
          </a:p>
          <a:p>
            <a:pPr lvl="2"/>
            <a:r>
              <a:rPr lang="lv-LV" noProof="0" smtClean="0"/>
              <a:t>Third level</a:t>
            </a:r>
          </a:p>
          <a:p>
            <a:pPr lvl="3"/>
            <a:r>
              <a:rPr lang="lv-LV" noProof="0" smtClean="0"/>
              <a:t>Fourth level</a:t>
            </a:r>
          </a:p>
          <a:p>
            <a:pPr lvl="4"/>
            <a:r>
              <a:rPr lang="lv-LV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1583DBA-333F-482F-A39E-E0C60205F08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073655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logo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1438"/>
            <a:ext cx="9004300" cy="672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9"/>
          <p:cNvSpPr>
            <a:spLocks noChangeArrowheads="1"/>
          </p:cNvSpPr>
          <p:nvPr userDrawn="1"/>
        </p:nvSpPr>
        <p:spPr bwMode="auto">
          <a:xfrm>
            <a:off x="5616575" y="5286375"/>
            <a:ext cx="33845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lv-LV" smtClean="0">
                <a:solidFill>
                  <a:schemeClr val="bg1"/>
                </a:solidFill>
                <a:latin typeface="Century Gothic" pitchFamily="34" charset="0"/>
              </a:rPr>
              <a:t>LATVIJAS REPUBLIKAS EKONOMIKAS MINISTRIJA</a:t>
            </a:r>
          </a:p>
          <a:p>
            <a:pPr eaLnBrk="1" hangingPunct="1">
              <a:defRPr/>
            </a:pPr>
            <a:r>
              <a:rPr lang="en-US" altLang="lv-LV" sz="1100" smtClean="0">
                <a:solidFill>
                  <a:schemeClr val="bg1"/>
                </a:solidFill>
                <a:latin typeface="Century Gothic" pitchFamily="34" charset="0"/>
              </a:rPr>
              <a:t>MINISTRY OF ECONOMICS </a:t>
            </a:r>
            <a:endParaRPr lang="lv-LV" altLang="lv-LV" sz="1100" smtClean="0">
              <a:solidFill>
                <a:schemeClr val="bg1"/>
              </a:solidFill>
              <a:latin typeface="Century Gothic" pitchFamily="34" charset="0"/>
            </a:endParaRPr>
          </a:p>
          <a:p>
            <a:pPr eaLnBrk="1" hangingPunct="1">
              <a:defRPr/>
            </a:pPr>
            <a:r>
              <a:rPr lang="en-US" altLang="lv-LV" sz="1100" smtClean="0">
                <a:solidFill>
                  <a:schemeClr val="bg1"/>
                </a:solidFill>
                <a:latin typeface="Century Gothic" pitchFamily="34" charset="0"/>
              </a:rPr>
              <a:t>OF THE REPUBLIC OF LATVIA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01E7146-5863-4FE8-B7CC-EBDF2D772AB1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01309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latin typeface="Museo Sans 300" pitchFamily="50" charset="-7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3688" y="548680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Museo Sans 300" pitchFamily="50" charset="-7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7AA58-C95B-4582-83B9-0A1ACAEB0F8E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1007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  <a:prstGeom prst="rect">
            <a:avLst/>
          </a:prstGeom>
        </p:spPr>
        <p:txBody>
          <a:bodyPr vert="eaVert"/>
          <a:lstStyle>
            <a:lvl1pPr algn="l">
              <a:defRPr sz="3200" b="1">
                <a:solidFill>
                  <a:srgbClr val="005374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>
            <a:lvl1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226B7-1E91-4E9E-9963-4CF32611EB49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9936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 txBox="1">
            <a:spLocks noChangeArrowheads="1"/>
          </p:cNvSpPr>
          <p:nvPr userDrawn="1"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fld id="{191B76A0-6A53-433D-9BAB-8F6216DB4D60}" type="slidenum">
              <a:rPr lang="lv-LV" sz="1400" smtClean="0">
                <a:latin typeface="Calibri" pitchFamily="34" charset="0"/>
                <a:cs typeface="+mn-cs"/>
              </a:rPr>
              <a:pPr algn="r">
                <a:defRPr/>
              </a:pPr>
              <a:t>‹#›</a:t>
            </a:fld>
            <a:endParaRPr lang="lv-LV" sz="1400" dirty="0">
              <a:latin typeface="Calibri" pitchFamily="34" charset="0"/>
              <a:cs typeface="+mn-cs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2212975"/>
            <a:ext cx="8027988" cy="3744913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  <a:defRPr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  <a:ea typeface="MS Gothic" pitchFamily="49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2CA52-3A8A-4113-9D37-D0502F801E6D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8492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874713" y="45593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pPr eaLnBrk="0" hangingPunct="0">
              <a:defRPr/>
            </a:pPr>
            <a:r>
              <a:rPr lang="en-US" kern="0" smtClean="0">
                <a:solidFill>
                  <a:srgbClr val="FFFFFF"/>
                </a:solidFill>
                <a:latin typeface="Calibri" pitchFamily="34" charset="0"/>
                <a:ea typeface="+mj-ea"/>
                <a:cs typeface="+mj-cs"/>
              </a:rPr>
              <a:t>Click to edit Master title style</a:t>
            </a:r>
            <a:endParaRPr lang="lv-LV" kern="0" dirty="0">
              <a:solidFill>
                <a:srgbClr val="FFFFFF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Rectangle 11"/>
          <p:cNvSpPr txBox="1">
            <a:spLocks noChangeArrowheads="1"/>
          </p:cNvSpPr>
          <p:nvPr userDrawn="1"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fld id="{55245ECE-E733-4CCC-8E4A-DDBD035CA709}" type="slidenum">
              <a:rPr lang="lv-LV" sz="1400" smtClean="0">
                <a:latin typeface="Calibri" pitchFamily="34" charset="0"/>
                <a:cs typeface="+mn-cs"/>
              </a:rPr>
              <a:pPr algn="r">
                <a:defRPr/>
              </a:pPr>
              <a:t>‹#›</a:t>
            </a:fld>
            <a:endParaRPr lang="lv-LV" sz="1400" dirty="0">
              <a:latin typeface="Calibri" pitchFamily="34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874713" y="30591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entury Gothic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pPr>
              <a:defRPr/>
            </a:pPr>
            <a:fld id="{354AA904-4182-4B07-8F45-0CDEC8740A6D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pPr>
              <a:defRPr/>
            </a:pP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6193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 sz="2800"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defRPr sz="2400"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 sz="2000"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 sz="1800"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 sz="1800"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 sz="2800"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defRPr sz="2400"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 sz="2000"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 sz="1800"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 sz="1800"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  <a:ea typeface="MS Gothic" pitchFamily="49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369BC-05FE-4D21-BCFF-9CB1620C4F63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19469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 sz="2400">
                <a:latin typeface="Century Gothic" pitchFamily="34" charset="0"/>
                <a:ea typeface="MS Gothic" pitchFamily="49" charset="-128"/>
              </a:defRPr>
            </a:lvl1pPr>
            <a:lvl2pPr>
              <a:buClr>
                <a:schemeClr val="accent2">
                  <a:lumMod val="50000"/>
                </a:schemeClr>
              </a:buClr>
              <a:defRPr sz="2000">
                <a:latin typeface="Century Gothic" pitchFamily="34" charset="0"/>
                <a:ea typeface="MS Gothic" pitchFamily="49" charset="-128"/>
              </a:defRPr>
            </a:lvl2pPr>
            <a:lvl3pPr>
              <a:buClr>
                <a:schemeClr val="accent2">
                  <a:lumMod val="50000"/>
                </a:schemeClr>
              </a:buClr>
              <a:defRPr sz="1800">
                <a:latin typeface="Century Gothic" pitchFamily="34" charset="0"/>
                <a:ea typeface="MS Gothic" pitchFamily="49" charset="-128"/>
              </a:defRPr>
            </a:lvl3pPr>
            <a:lvl4pPr>
              <a:buClr>
                <a:schemeClr val="accent2">
                  <a:lumMod val="50000"/>
                </a:schemeClr>
              </a:buClr>
              <a:defRPr sz="1600">
                <a:latin typeface="Century Gothic" pitchFamily="34" charset="0"/>
                <a:ea typeface="MS Gothic" pitchFamily="49" charset="-128"/>
              </a:defRPr>
            </a:lvl4pPr>
            <a:lvl5pPr>
              <a:buClr>
                <a:schemeClr val="accent2">
                  <a:lumMod val="50000"/>
                </a:schemeClr>
              </a:buClr>
              <a:defRPr sz="1600">
                <a:latin typeface="Century Gothic" pitchFamily="34" charset="0"/>
                <a:ea typeface="MS Gothic" pitchFamily="49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 sz="2400"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defRPr sz="2000"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 sz="1800"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 sz="1600"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790E7-F11D-49C1-B5CF-62BD633C3CB6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4852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94676-D0B8-499B-BF91-600ACA0D0664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7689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AD901-9A21-4FC4-97C6-A72506A38E51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8146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017C9-813E-440E-8431-54C7A1EA8781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0029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rgbClr val="005374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 sz="3200"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defRPr sz="2800"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 sz="2400"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 sz="2000"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 sz="2000">
                <a:latin typeface="Century Gothic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375FF-B927-4AD1-A3A2-DE8BD1E00AF2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4719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5715000" y="6242050"/>
            <a:ext cx="446405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lv-LV" sz="900" smtClean="0">
                <a:solidFill>
                  <a:schemeClr val="bg1"/>
                </a:solidFill>
                <a:latin typeface="Century Gothic" pitchFamily="34" charset="0"/>
              </a:rPr>
              <a:t>LATVIJAS REPUBLIKAS EKONOMIKAS MINISTRIJA</a:t>
            </a:r>
          </a:p>
          <a:p>
            <a:pPr eaLnBrk="1" hangingPunct="1">
              <a:defRPr/>
            </a:pPr>
            <a:r>
              <a:rPr lang="en-US" altLang="lv-LV" sz="700" smtClean="0">
                <a:solidFill>
                  <a:schemeClr val="bg1"/>
                </a:solidFill>
                <a:latin typeface="Century Gothic" pitchFamily="34" charset="0"/>
              </a:rPr>
              <a:t>MINISTRY OF ECONOMICS</a:t>
            </a:r>
            <a:r>
              <a:rPr lang="lv-LV" altLang="lv-LV" sz="700" smtClean="0">
                <a:solidFill>
                  <a:schemeClr val="bg1"/>
                </a:solidFill>
                <a:latin typeface="Century Gothic" pitchFamily="34" charset="0"/>
              </a:rPr>
              <a:t> OF THE</a:t>
            </a:r>
            <a:r>
              <a:rPr lang="en-US" altLang="lv-LV" sz="700" smtClean="0">
                <a:solidFill>
                  <a:schemeClr val="bg1"/>
                </a:solidFill>
                <a:latin typeface="Century Gothic" pitchFamily="34" charset="0"/>
              </a:rPr>
              <a:t> REPUBLIC OF LATVIA</a:t>
            </a:r>
          </a:p>
          <a:p>
            <a:pPr eaLnBrk="1" hangingPunct="1">
              <a:defRPr/>
            </a:pPr>
            <a:r>
              <a:rPr lang="en-US" altLang="lv-LV" sz="900" smtClean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en-US" altLang="lv-LV" sz="900" smtClean="0">
                <a:solidFill>
                  <a:schemeClr val="bg1"/>
                </a:solidFill>
                <a:latin typeface="Century Gothic" pitchFamily="34" charset="0"/>
              </a:rPr>
            </a:br>
            <a:endParaRPr lang="en-US" altLang="lv-LV" sz="90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060575"/>
            <a:ext cx="8027988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altLang="lv-LV" smtClean="0"/>
              <a:t>Click to edit Master text styles</a:t>
            </a:r>
          </a:p>
          <a:p>
            <a:pPr lvl="1"/>
            <a:r>
              <a:rPr lang="lv-LV" altLang="lv-LV" smtClean="0"/>
              <a:t>Second level</a:t>
            </a:r>
          </a:p>
          <a:p>
            <a:pPr lvl="2"/>
            <a:r>
              <a:rPr lang="lv-LV" altLang="lv-LV" smtClean="0"/>
              <a:t>Third level</a:t>
            </a:r>
          </a:p>
          <a:p>
            <a:pPr lvl="3"/>
            <a:r>
              <a:rPr lang="lv-LV" altLang="lv-LV" smtClean="0"/>
              <a:t>Fourth level</a:t>
            </a:r>
          </a:p>
          <a:p>
            <a:pPr lvl="4"/>
            <a:r>
              <a:rPr lang="lv-LV" altLang="lv-LV" smtClean="0"/>
              <a:t>Fifth level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F3D9BD90-BAD7-425B-AAC9-F4073FCF6953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pic>
        <p:nvPicPr>
          <p:cNvPr id="1030" name="Picture 7" descr="logo-02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63500"/>
            <a:ext cx="9004300" cy="673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34" r:id="rId1"/>
    <p:sldLayoutId id="2147484535" r:id="rId2"/>
    <p:sldLayoutId id="2147484536" r:id="rId3"/>
    <p:sldLayoutId id="2147484527" r:id="rId4"/>
    <p:sldLayoutId id="2147484528" r:id="rId5"/>
    <p:sldLayoutId id="2147484537" r:id="rId6"/>
    <p:sldLayoutId id="2147484529" r:id="rId7"/>
    <p:sldLayoutId id="2147484530" r:id="rId8"/>
    <p:sldLayoutId id="2147484531" r:id="rId9"/>
    <p:sldLayoutId id="2147484532" r:id="rId10"/>
    <p:sldLayoutId id="214748453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Century Gothic" pitchFamily="34" charset="0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Century Gothic" pitchFamily="34" charset="0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Century Gothic" pitchFamily="34" charset="0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Century Gothic" pitchFamily="34" charset="0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m.gov.lv/lv/nozares_politika/energoefektivitate_un_siltumapgade/energoefektivitate/energijas_ietaupijumu_katalog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1331913" y="692150"/>
            <a:ext cx="6408737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lv-LV" altLang="lv-LV" sz="4000" b="1">
                <a:latin typeface="Verdana" pitchFamily="34" charset="0"/>
              </a:rPr>
              <a:t>Energoefektivitātes veicināšana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lv-LV" altLang="lv-LV" sz="4000" b="1">
                <a:latin typeface="Verdana" pitchFamily="34" charset="0"/>
              </a:rPr>
              <a:t>Latvijā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/>
          <p:cNvSpPr>
            <a:spLocks noGrp="1"/>
          </p:cNvSpPr>
          <p:nvPr>
            <p:ph type="title"/>
          </p:nvPr>
        </p:nvSpPr>
        <p:spPr bwMode="auto">
          <a:xfrm>
            <a:off x="500063" y="188913"/>
            <a:ext cx="8001000" cy="576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sz="2800" dirty="0" smtClean="0"/>
              <a:t>Energoefektivitātes paaugstināšanas projektu ieviešana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857422"/>
              </p:ext>
            </p:extLst>
          </p:nvPr>
        </p:nvGraphicFramePr>
        <p:xfrm>
          <a:off x="683568" y="1700808"/>
          <a:ext cx="7344816" cy="3276600"/>
        </p:xfrm>
        <a:graphic>
          <a:graphicData uri="http://schemas.openxmlformats.org/drawingml/2006/table">
            <a:tbl>
              <a:tblPr firstRow="1" firstCol="1" bandRow="1"/>
              <a:tblGrid>
                <a:gridCol w="2600053"/>
                <a:gridCol w="2565532"/>
                <a:gridCol w="2179231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b="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Rezultāti uz 2015.gada janvāri:</a:t>
                      </a:r>
                      <a:endParaRPr lang="lv-LV" sz="14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Century Gothic"/>
                          <a:ea typeface="Times New Roman"/>
                          <a:cs typeface="Times New Roman"/>
                        </a:rPr>
                        <a:t>Projekti - ieviešanā</a:t>
                      </a:r>
                      <a:endParaRPr lang="lv-LV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Century Gothic"/>
                          <a:ea typeface="Times New Roman"/>
                          <a:cs typeface="Times New Roman"/>
                        </a:rPr>
                        <a:t>Projekti - pabeigti</a:t>
                      </a:r>
                      <a:endParaRPr lang="lv-LV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b="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3.4.4.1. aktivitāte "Daudzdzīvokļu māju </a:t>
                      </a:r>
                      <a:r>
                        <a:rPr lang="lv-LV" sz="1400" b="0" dirty="0" err="1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siltumnoturības</a:t>
                      </a:r>
                      <a:r>
                        <a:rPr lang="lv-LV" sz="1400" b="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 uzlabošanas pasākumi"</a:t>
                      </a:r>
                      <a:endParaRPr lang="lv-LV" sz="14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Century Gothic"/>
                          <a:ea typeface="Times New Roman"/>
                          <a:cs typeface="Times New Roman"/>
                        </a:rPr>
                        <a:t>338 projekts par kopējo summu 80,84 milj.euro</a:t>
                      </a:r>
                      <a:endParaRPr lang="lv-LV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Century Gothic"/>
                          <a:ea typeface="Times New Roman"/>
                          <a:cs typeface="Times New Roman"/>
                        </a:rPr>
                        <a:t>(ERAF fin.33,2 milj.euro)</a:t>
                      </a:r>
                      <a:endParaRPr lang="lv-LV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Century Gothic"/>
                          <a:ea typeface="Times New Roman"/>
                          <a:cs typeface="Times New Roman"/>
                        </a:rPr>
                        <a:t>521 projekts par kopējo summu 98,44 milj.euro</a:t>
                      </a:r>
                      <a:endParaRPr lang="lv-LV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Century Gothic"/>
                          <a:ea typeface="Times New Roman"/>
                          <a:cs typeface="Times New Roman"/>
                        </a:rPr>
                        <a:t>(ERAF fin.42,3 milj.euro)</a:t>
                      </a:r>
                      <a:endParaRPr lang="lv-LV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3.4.4.2.aktivitāte "Sociālo dzīvojamo māju siltumnoturības uzlabošanas pasākumi"</a:t>
                      </a:r>
                      <a:endParaRPr lang="lv-LV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 smtClean="0">
                          <a:effectLst/>
                          <a:latin typeface="Century Gothic"/>
                          <a:ea typeface="Times New Roman"/>
                          <a:cs typeface="Times New Roman"/>
                        </a:rPr>
                        <a:t>1 projekts par kopējo summu 0,19 </a:t>
                      </a:r>
                      <a:r>
                        <a:rPr lang="lv-LV" sz="1400" dirty="0" err="1" smtClean="0">
                          <a:effectLst/>
                          <a:latin typeface="Century Gothic"/>
                          <a:ea typeface="Times New Roman"/>
                          <a:cs typeface="Times New Roman"/>
                        </a:rPr>
                        <a:t>milj.euro</a:t>
                      </a:r>
                      <a:r>
                        <a:rPr lang="lv-LV" sz="1400" dirty="0" smtClean="0">
                          <a:effectLst/>
                          <a:latin typeface="Century Gothic"/>
                          <a:ea typeface="Times New Roman"/>
                          <a:cs typeface="Times New Roman"/>
                        </a:rPr>
                        <a:t> (ERAF </a:t>
                      </a:r>
                      <a:r>
                        <a:rPr lang="lv-LV" sz="1400" dirty="0" err="1" smtClean="0">
                          <a:effectLst/>
                          <a:latin typeface="Century Gothic"/>
                          <a:ea typeface="Times New Roman"/>
                          <a:cs typeface="Times New Roman"/>
                        </a:rPr>
                        <a:t>fin</a:t>
                      </a:r>
                      <a:r>
                        <a:rPr lang="lv-LV" sz="1400" dirty="0" smtClean="0">
                          <a:effectLst/>
                          <a:latin typeface="Century Gothic"/>
                          <a:ea typeface="Times New Roman"/>
                          <a:cs typeface="Times New Roman"/>
                        </a:rPr>
                        <a:t>. 0,14 </a:t>
                      </a:r>
                      <a:r>
                        <a:rPr lang="lv-LV" sz="1400" dirty="0" err="1" smtClean="0">
                          <a:effectLst/>
                          <a:latin typeface="Century Gothic"/>
                          <a:ea typeface="Times New Roman"/>
                          <a:cs typeface="Times New Roman"/>
                        </a:rPr>
                        <a:t>milj.euro</a:t>
                      </a:r>
                      <a:r>
                        <a:rPr lang="lv-LV" sz="1400" dirty="0" smtClean="0">
                          <a:effectLst/>
                          <a:latin typeface="Century Gothic"/>
                          <a:ea typeface="Times New Roman"/>
                          <a:cs typeface="Times New Roman"/>
                        </a:rPr>
                        <a:t>) </a:t>
                      </a:r>
                      <a:endParaRPr lang="lv-LV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lv-LV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 smtClean="0">
                          <a:effectLst/>
                          <a:latin typeface="Century Gothic"/>
                          <a:ea typeface="Times New Roman"/>
                          <a:cs typeface="Times New Roman"/>
                        </a:rPr>
                        <a:t>54 projekts par kopējo summu 8,68 </a:t>
                      </a:r>
                      <a:r>
                        <a:rPr lang="lv-LV" sz="1400" dirty="0" err="1" smtClean="0">
                          <a:effectLst/>
                          <a:latin typeface="Century Gothic"/>
                          <a:ea typeface="Times New Roman"/>
                          <a:cs typeface="Times New Roman"/>
                        </a:rPr>
                        <a:t>milj.euro</a:t>
                      </a:r>
                      <a:r>
                        <a:rPr lang="lv-LV" sz="1400" dirty="0" smtClean="0">
                          <a:effectLst/>
                          <a:latin typeface="Century Gothic"/>
                          <a:ea typeface="Times New Roman"/>
                          <a:cs typeface="Times New Roman"/>
                        </a:rPr>
                        <a:t> (ERAF fin.5,03 </a:t>
                      </a:r>
                      <a:r>
                        <a:rPr lang="lv-LV" sz="1400" dirty="0" err="1" smtClean="0">
                          <a:effectLst/>
                          <a:latin typeface="Century Gothic"/>
                          <a:ea typeface="Times New Roman"/>
                          <a:cs typeface="Times New Roman"/>
                        </a:rPr>
                        <a:t>milj.euro</a:t>
                      </a:r>
                      <a:r>
                        <a:rPr lang="lv-LV" sz="1400" dirty="0" smtClean="0">
                          <a:effectLst/>
                          <a:latin typeface="Century Gothic"/>
                          <a:ea typeface="Times New Roman"/>
                          <a:cs typeface="Times New Roman"/>
                        </a:rPr>
                        <a:t>)</a:t>
                      </a:r>
                      <a:endParaRPr lang="lv-LV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effectLst/>
                          <a:latin typeface="Century Gothic"/>
                          <a:ea typeface="Times New Roman"/>
                          <a:cs typeface="Times New Roman"/>
                        </a:rPr>
                        <a:t> </a:t>
                      </a:r>
                      <a:endParaRPr lang="lv-LV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500">
                          <a:effectLst/>
                          <a:latin typeface="Century Gothic"/>
                          <a:ea typeface="Times New Roman"/>
                          <a:cs typeface="Times New Roman"/>
                        </a:rPr>
                        <a:t>3.5.2.1. aktivitāte „Pasākumi centralizētās siltumapgādes sistēmu efektivitātes paaugstināšanai” </a:t>
                      </a:r>
                      <a:endParaRPr lang="lv-LV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Century Gothic"/>
                          <a:ea typeface="Times New Roman"/>
                          <a:cs typeface="Times New Roman"/>
                        </a:rPr>
                        <a:t>49 projekts par kopējo summu 76,45 milj.euro </a:t>
                      </a:r>
                      <a:endParaRPr lang="lv-LV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Century Gothic"/>
                          <a:ea typeface="Times New Roman"/>
                          <a:cs typeface="Times New Roman"/>
                        </a:rPr>
                        <a:t>(KF fin. 25,46 milj.euro)</a:t>
                      </a:r>
                      <a:endParaRPr lang="lv-LV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Century Gothic"/>
                          <a:ea typeface="Times New Roman"/>
                          <a:cs typeface="Times New Roman"/>
                        </a:rPr>
                        <a:t>54 projekts par kopējo summu 121,57 </a:t>
                      </a:r>
                      <a:r>
                        <a:rPr lang="lv-LV" sz="1400" dirty="0" err="1">
                          <a:effectLst/>
                          <a:latin typeface="Century Gothic"/>
                          <a:ea typeface="Times New Roman"/>
                          <a:cs typeface="Times New Roman"/>
                        </a:rPr>
                        <a:t>milj.euro</a:t>
                      </a:r>
                      <a:endParaRPr lang="lv-LV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Century Gothic"/>
                          <a:ea typeface="Times New Roman"/>
                          <a:cs typeface="Times New Roman"/>
                        </a:rPr>
                        <a:t>(KF </a:t>
                      </a:r>
                      <a:r>
                        <a:rPr lang="lv-LV" sz="1400" dirty="0" err="1">
                          <a:effectLst/>
                          <a:latin typeface="Century Gothic"/>
                          <a:ea typeface="Times New Roman"/>
                          <a:cs typeface="Times New Roman"/>
                        </a:rPr>
                        <a:t>fin</a:t>
                      </a:r>
                      <a:r>
                        <a:rPr lang="lv-LV" sz="1400" dirty="0">
                          <a:effectLst/>
                          <a:latin typeface="Century Gothic"/>
                          <a:ea typeface="Times New Roman"/>
                          <a:cs typeface="Times New Roman"/>
                        </a:rPr>
                        <a:t>. 40,72 </a:t>
                      </a:r>
                      <a:r>
                        <a:rPr lang="lv-LV" sz="1400" dirty="0" err="1">
                          <a:effectLst/>
                          <a:latin typeface="Century Gothic"/>
                          <a:ea typeface="Times New Roman"/>
                          <a:cs typeface="Times New Roman"/>
                        </a:rPr>
                        <a:t>milj.euro</a:t>
                      </a:r>
                      <a:r>
                        <a:rPr lang="lv-LV" sz="1400" dirty="0">
                          <a:effectLst/>
                          <a:latin typeface="Century Gothic"/>
                          <a:ea typeface="Times New Roman"/>
                          <a:cs typeface="Times New Roman"/>
                        </a:rPr>
                        <a:t>)</a:t>
                      </a:r>
                      <a:endParaRPr lang="lv-LV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 bwMode="auto">
          <a:xfrm>
            <a:off x="500063" y="188913"/>
            <a:ext cx="8001000" cy="576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smtClean="0"/>
              <a:t>Plānošanas periods 2014.-2020.gads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684213" y="1268413"/>
          <a:ext cx="7127875" cy="3530601"/>
        </p:xfrm>
        <a:graphic>
          <a:graphicData uri="http://schemas.openxmlformats.org/drawingml/2006/table">
            <a:tbl>
              <a:tblPr/>
              <a:tblGrid>
                <a:gridCol w="3563937"/>
                <a:gridCol w="3563938"/>
              </a:tblGrid>
              <a:tr h="10683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Calibri" pitchFamily="34" charset="0"/>
                          <a:cs typeface="Times New Roman" pitchFamily="18" charset="0"/>
                        </a:rPr>
                        <a:t>Daudzdzīvokļu māju un valsts īpašumā esošo ēku siltumnoturības uzlabošanas pasākumi</a:t>
                      </a:r>
                      <a:endParaRPr kumimoji="0" lang="lv-LV" altLang="lv-LV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Calibri" pitchFamily="34" charset="0"/>
                          <a:cs typeface="Times New Roman" pitchFamily="18" charset="0"/>
                        </a:rPr>
                        <a:t>247,86 milj. </a:t>
                      </a:r>
                      <a:r>
                        <a:rPr kumimoji="0" lang="lv-LV" altLang="lv-LV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Calibri" pitchFamily="34" charset="0"/>
                          <a:cs typeface="Times New Roman" pitchFamily="18" charset="0"/>
                        </a:rPr>
                        <a:t>euro</a:t>
                      </a:r>
                      <a:endParaRPr kumimoji="0" lang="lv-LV" altLang="lv-LV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16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Calibri" pitchFamily="34" charset="0"/>
                          <a:cs typeface="Times New Roman" pitchFamily="18" charset="0"/>
                        </a:rPr>
                        <a:t>Apstrādes rūpniecības ēku siltumnoturības uzlabošanas pasākumi</a:t>
                      </a:r>
                      <a:endParaRPr kumimoji="0" lang="lv-LV" altLang="lv-LV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Calibri" pitchFamily="34" charset="0"/>
                          <a:cs typeface="Times New Roman" pitchFamily="18" charset="0"/>
                        </a:rPr>
                        <a:t>32,5 milj. </a:t>
                      </a:r>
                      <a:r>
                        <a:rPr kumimoji="0" lang="lv-LV" altLang="lv-LV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Calibri" pitchFamily="34" charset="0"/>
                          <a:cs typeface="Times New Roman" pitchFamily="18" charset="0"/>
                        </a:rPr>
                        <a:t>euro</a:t>
                      </a:r>
                      <a:endParaRPr kumimoji="0" lang="lv-LV" altLang="lv-LV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16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Calibri" pitchFamily="34" charset="0"/>
                          <a:cs typeface="Times New Roman" pitchFamily="18" charset="0"/>
                        </a:rPr>
                        <a:t>Pašbvaldības ēku siltumnoturības uzlabošanas pasākumi</a:t>
                      </a:r>
                      <a:endParaRPr kumimoji="0" lang="lv-LV" altLang="lv-LV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Calibri" pitchFamily="34" charset="0"/>
                          <a:cs typeface="Times New Roman" pitchFamily="18" charset="0"/>
                        </a:rPr>
                        <a:t>31,3 milj. </a:t>
                      </a:r>
                      <a:r>
                        <a:rPr kumimoji="0" lang="lv-LV" altLang="lv-LV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Calibri" pitchFamily="34" charset="0"/>
                          <a:cs typeface="Times New Roman" pitchFamily="18" charset="0"/>
                        </a:rPr>
                        <a:t>euro</a:t>
                      </a:r>
                      <a:endParaRPr kumimoji="0" lang="lv-LV" altLang="lv-LV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88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Pasākumi centralizētās siltumapgādes sistēmu efektivitātes paaugstināšanai</a:t>
                      </a:r>
                      <a:endParaRPr kumimoji="0" lang="lv-LV" altLang="lv-LV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Calibri" pitchFamily="34" charset="0"/>
                          <a:cs typeface="Times New Roman" pitchFamily="18" charset="0"/>
                        </a:rPr>
                        <a:t>53,2 milj. </a:t>
                      </a:r>
                      <a:r>
                        <a:rPr kumimoji="0" lang="lv-LV" altLang="lv-LV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Calibri" pitchFamily="34" charset="0"/>
                          <a:cs typeface="Times New Roman" pitchFamily="18" charset="0"/>
                        </a:rPr>
                        <a:t>euro</a:t>
                      </a:r>
                      <a:endParaRPr kumimoji="0" lang="lv-LV" altLang="lv-LV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3"/>
            <a:ext cx="8027988" cy="4761136"/>
          </a:xfrm>
        </p:spPr>
        <p:txBody>
          <a:bodyPr/>
          <a:lstStyle/>
          <a:p>
            <a:pPr>
              <a:defRPr/>
            </a:pPr>
            <a:r>
              <a:rPr lang="lv-LV" sz="2000" dirty="0"/>
              <a:t>Programmas </a:t>
            </a:r>
            <a:r>
              <a:rPr lang="lv-LV" sz="2000" dirty="0" smtClean="0"/>
              <a:t>mērķis:</a:t>
            </a:r>
            <a:endParaRPr lang="lv-LV" sz="2000" dirty="0"/>
          </a:p>
          <a:p>
            <a:pPr lvl="1">
              <a:defRPr/>
            </a:pPr>
            <a:r>
              <a:rPr lang="lv-LV" sz="2000" dirty="0"/>
              <a:t>Energoefektivitātes palielināšana daudzdzīvokļu </a:t>
            </a:r>
            <a:r>
              <a:rPr lang="lv-LV" sz="2000" dirty="0" smtClean="0"/>
              <a:t>ēkās;</a:t>
            </a:r>
            <a:endParaRPr lang="lv-LV" sz="2000" dirty="0"/>
          </a:p>
          <a:p>
            <a:pPr>
              <a:defRPr/>
            </a:pPr>
            <a:r>
              <a:rPr lang="lv-LV" sz="2000" dirty="0"/>
              <a:t>Programmas izstrādes </a:t>
            </a:r>
            <a:r>
              <a:rPr lang="lv-LV" sz="2000" dirty="0" smtClean="0"/>
              <a:t>principi:</a:t>
            </a:r>
            <a:endParaRPr lang="lv-LV" sz="2000" dirty="0"/>
          </a:p>
          <a:p>
            <a:pPr lvl="1">
              <a:defRPr/>
            </a:pPr>
            <a:r>
              <a:rPr lang="lv-LV" sz="2000" dirty="0"/>
              <a:t>Atbalstīt ekonomiski pamatotus projektus, nodrošinot finansiālus ieguvumus dzīvokļu </a:t>
            </a:r>
            <a:r>
              <a:rPr lang="lv-LV" sz="2000" dirty="0" smtClean="0"/>
              <a:t>īpašniekiem;</a:t>
            </a:r>
            <a:endParaRPr lang="lv-LV" sz="2000" dirty="0"/>
          </a:p>
          <a:p>
            <a:pPr lvl="1">
              <a:defRPr/>
            </a:pPr>
            <a:r>
              <a:rPr lang="lv-LV" sz="2000" dirty="0"/>
              <a:t>Piesaistīt privātā sektora </a:t>
            </a:r>
            <a:r>
              <a:rPr lang="lv-LV" sz="2000" dirty="0" smtClean="0"/>
              <a:t>finansējumu;</a:t>
            </a:r>
            <a:endParaRPr lang="lv-LV" sz="2000" dirty="0"/>
          </a:p>
          <a:p>
            <a:pPr lvl="1">
              <a:defRPr/>
            </a:pPr>
            <a:r>
              <a:rPr lang="lv-LV" sz="2000" dirty="0"/>
              <a:t>Piedāvāt alternatīvu projekta finansēšanas avotu gadījumos, ja komercbankas un citi privātā sektora pārstāvji aizdevumus </a:t>
            </a:r>
            <a:r>
              <a:rPr lang="lv-LV" sz="2000" dirty="0" smtClean="0"/>
              <a:t>neizsniedz;</a:t>
            </a:r>
            <a:endParaRPr lang="lv-LV" sz="2000" dirty="0"/>
          </a:p>
          <a:p>
            <a:pPr lvl="1">
              <a:defRPr/>
            </a:pPr>
            <a:r>
              <a:rPr lang="lv-LV" sz="2000" dirty="0"/>
              <a:t>Maksimizēt nosiltināto ēku skaitu un sasniegto enerģijas </a:t>
            </a:r>
            <a:r>
              <a:rPr lang="lv-LV" sz="2000" dirty="0" smtClean="0"/>
              <a:t>ietaupījumu;</a:t>
            </a:r>
            <a:endParaRPr lang="lv-LV" sz="2000" dirty="0"/>
          </a:p>
          <a:p>
            <a:pPr lvl="1">
              <a:defRPr/>
            </a:pPr>
            <a:r>
              <a:rPr lang="lv-LV" sz="2000" dirty="0"/>
              <a:t>Samazināt būvniecības </a:t>
            </a:r>
            <a:r>
              <a:rPr lang="lv-LV" sz="2000" dirty="0" smtClean="0"/>
              <a:t>riskus.</a:t>
            </a:r>
            <a:endParaRPr lang="lv-LV" sz="2000" dirty="0"/>
          </a:p>
          <a:p>
            <a:endParaRPr lang="lv-LV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sz="2800" dirty="0"/>
              <a:t>Atbalsts daudzdzīvokļu māju </a:t>
            </a:r>
            <a:r>
              <a:rPr lang="lv-LV" altLang="lv-LV" sz="2800" dirty="0" err="1"/>
              <a:t>siltumnoturības</a:t>
            </a:r>
            <a:r>
              <a:rPr lang="lv-LV" altLang="lv-LV" sz="2800" dirty="0"/>
              <a:t> uzlabošanas pasākumiem</a:t>
            </a: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151725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764705"/>
            <a:ext cx="8027988" cy="51931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lv-LV" sz="2000" dirty="0"/>
              <a:t>Privātā finansējuma piesaiste: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lv-LV" sz="1600" dirty="0"/>
              <a:t>Privātais sektors  (komercbankas, citi privātā sektora pārstāvji) izsniedz aizdevumus projektu īstenošanai un var saņemt garantiju ar valsts galvojumu aizdevumu izsniegšanai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lv-LV" sz="1600" dirty="0"/>
              <a:t>Grants līdz 50% no projekta izmaksām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lv-LV" sz="2000" dirty="0"/>
              <a:t>AFI aizdevumi: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lv-LV" sz="1600" dirty="0"/>
              <a:t>Ja komercbankas nekreditē projektus, aizdevumu izsniedz AFI ar zemu % likmi (aptuveni 2% + EURIBOR)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lv-LV" sz="1600" dirty="0"/>
              <a:t>Grants līdz 35% no projekta izmaksām </a:t>
            </a:r>
            <a:endParaRPr lang="lv-LV" sz="2000" u="sng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lv-LV" sz="2000" dirty="0"/>
              <a:t>AFI kompetences centrs: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lv-LV" sz="1600" dirty="0"/>
              <a:t>Konsultācijas projekta tehniskās dokumentācijas sagatavošanas laikā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lv-LV" sz="1600" dirty="0"/>
              <a:t>Energoefektivitātes projektu tehniskās dokumentācijas izvērtēšana, lai pārliecinātos, ka projektu ir iespējams īstenot kvalitatīvi un sasniegt plānoto siltumenerģijas ietaupījumu</a:t>
            </a:r>
            <a:endParaRPr lang="lv-LV" sz="1600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lv-LV" sz="1600" dirty="0"/>
              <a:t>Pārbaudes projektu īstenošanas </a:t>
            </a:r>
            <a:r>
              <a:rPr lang="lv-LV" sz="1600" dirty="0" smtClean="0"/>
              <a:t>laikā</a:t>
            </a:r>
            <a:endParaRPr lang="lv-LV" sz="2000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dirty="0"/>
              <a:t>Programmas atbalsta veidi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4816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3"/>
            <a:ext cx="8027988" cy="47611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lv-LV" sz="2800" dirty="0"/>
              <a:t>Nosiltinātas </a:t>
            </a:r>
            <a:r>
              <a:rPr lang="lv-LV" sz="2800" dirty="0" smtClean="0"/>
              <a:t>vismaz </a:t>
            </a:r>
            <a:r>
              <a:rPr lang="lv-LV" sz="2800" dirty="0"/>
              <a:t>1800 mājas </a:t>
            </a:r>
            <a:r>
              <a:rPr lang="lv-LV" sz="2800" dirty="0" smtClean="0"/>
              <a:t>(~72 </a:t>
            </a:r>
            <a:r>
              <a:rPr lang="lv-LV" sz="2800" dirty="0" err="1"/>
              <a:t>tūkst</a:t>
            </a:r>
            <a:r>
              <a:rPr lang="lv-LV" sz="2800" dirty="0"/>
              <a:t>. </a:t>
            </a:r>
            <a:r>
              <a:rPr lang="lv-LV" sz="2800" dirty="0" smtClean="0"/>
              <a:t>dzīvokļi, 3,6 </a:t>
            </a:r>
            <a:r>
              <a:rPr lang="lv-LV" sz="2800" dirty="0" err="1"/>
              <a:t>milj</a:t>
            </a:r>
            <a:r>
              <a:rPr lang="lv-LV" sz="2800" dirty="0"/>
              <a:t>. m</a:t>
            </a:r>
            <a:r>
              <a:rPr lang="lv-LV" sz="2800" baseline="30000" dirty="0"/>
              <a:t>2</a:t>
            </a:r>
            <a:r>
              <a:rPr lang="lv-LV" sz="2800" dirty="0" smtClean="0"/>
              <a:t>);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None/>
              <a:defRPr/>
            </a:pPr>
            <a:endParaRPr lang="lv-LV" sz="28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lv-LV" sz="2800" dirty="0"/>
              <a:t>Kopējais siltumenerģijas ietaupījums pēc projektu </a:t>
            </a:r>
            <a:r>
              <a:rPr lang="lv-LV" sz="2800" dirty="0" smtClean="0"/>
              <a:t>īstenošanas-   </a:t>
            </a:r>
            <a:r>
              <a:rPr lang="lv-LV" sz="2800" dirty="0"/>
              <a:t>270 </a:t>
            </a:r>
            <a:r>
              <a:rPr lang="lv-LV" sz="2800" dirty="0" err="1" smtClean="0"/>
              <a:t>GWh</a:t>
            </a:r>
            <a:r>
              <a:rPr lang="lv-LV" sz="2800" dirty="0" smtClean="0"/>
              <a:t>/gadā;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None/>
              <a:defRPr/>
            </a:pPr>
            <a:endParaRPr lang="lv-LV" sz="28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lv-LV" sz="2800" dirty="0"/>
              <a:t>Ietaupīti </a:t>
            </a:r>
            <a:r>
              <a:rPr lang="lv-LV" sz="2800" dirty="0" smtClean="0"/>
              <a:t>vismaz 16,2 </a:t>
            </a:r>
            <a:r>
              <a:rPr lang="lv-LV" sz="2800" dirty="0" err="1"/>
              <a:t>milj</a:t>
            </a:r>
            <a:r>
              <a:rPr lang="lv-LV" sz="2800" dirty="0"/>
              <a:t>. </a:t>
            </a:r>
            <a:r>
              <a:rPr lang="lv-LV" sz="2800" dirty="0" err="1" smtClean="0"/>
              <a:t>euro</a:t>
            </a:r>
            <a:r>
              <a:rPr lang="lv-LV" sz="2800" dirty="0" smtClean="0"/>
              <a:t> </a:t>
            </a:r>
            <a:r>
              <a:rPr lang="lv-LV" sz="2800" dirty="0"/>
              <a:t>par patērēto </a:t>
            </a:r>
            <a:r>
              <a:rPr lang="lv-LV" sz="2800" dirty="0" smtClean="0"/>
              <a:t>siltumenerģiju.</a:t>
            </a:r>
            <a:endParaRPr lang="lv-LV" sz="2800" dirty="0"/>
          </a:p>
          <a:p>
            <a:endParaRPr lang="lv-LV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Plānotie programmas rezultāti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5408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313" y="1268413"/>
            <a:ext cx="8027987" cy="4689475"/>
          </a:xfrm>
        </p:spPr>
        <p:txBody>
          <a:bodyPr/>
          <a:lstStyle/>
          <a:p>
            <a:pPr>
              <a:defRPr/>
            </a:pPr>
            <a:r>
              <a:rPr lang="lv-LV" sz="2200" dirty="0" smtClean="0"/>
              <a:t>Būvniecības likums (01.10.2014.) - </a:t>
            </a:r>
            <a:r>
              <a:rPr lang="lv-LV" sz="2200" dirty="0"/>
              <a:t>Visā ekonomiski pamatotajā ekspluatācijas laikā būvei un tās elementiem jāatbilst būtiskām prasībām, tostarp </a:t>
            </a:r>
            <a:r>
              <a:rPr lang="lv-LV" sz="2200" dirty="0" smtClean="0"/>
              <a:t>energoefektivitātei;</a:t>
            </a:r>
          </a:p>
          <a:p>
            <a:pPr>
              <a:defRPr/>
            </a:pPr>
            <a:r>
              <a:rPr lang="lv-LV" sz="2200" dirty="0" smtClean="0"/>
              <a:t>Grozījumi </a:t>
            </a:r>
            <a:r>
              <a:rPr lang="lv-LV" sz="2200" dirty="0"/>
              <a:t>Ministru kabineta 2001.gada 27.novembra noteikumos Nr.495 "Noteikumi par Latvijas būvnormatīvu LBN 002-01 "Ēku norobežojošo konstrukciju siltumtehnika</a:t>
            </a:r>
            <a:r>
              <a:rPr lang="lv-LV" sz="2200" dirty="0" smtClean="0"/>
              <a:t>" - </a:t>
            </a:r>
            <a:r>
              <a:rPr lang="lv-LV" sz="2200" dirty="0"/>
              <a:t>tika noteiktas stingrākas prasības </a:t>
            </a:r>
            <a:r>
              <a:rPr lang="lv-LV" sz="2200" dirty="0" err="1"/>
              <a:t>būvelementu</a:t>
            </a:r>
            <a:r>
              <a:rPr lang="lv-LV" sz="2200" dirty="0"/>
              <a:t> un lineāro termisko tiltu siltuma caurlaidības koeficientu normatīvajām un maksimālajām vērtībām.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lv-LV" sz="2000" dirty="0"/>
          </a:p>
          <a:p>
            <a:pPr>
              <a:defRPr/>
            </a:pPr>
            <a:endParaRPr lang="lv-LV" sz="2000" dirty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 bwMode="auto">
          <a:xfrm>
            <a:off x="500063" y="188913"/>
            <a:ext cx="8001000" cy="576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sz="2800" smtClean="0"/>
              <a:t>Normatīvais regulējums energoefektivitātei būvniecībā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052736"/>
            <a:ext cx="8027988" cy="4905153"/>
          </a:xfrm>
        </p:spPr>
        <p:txBody>
          <a:bodyPr/>
          <a:lstStyle/>
          <a:p>
            <a:pPr>
              <a:defRPr/>
            </a:pPr>
            <a:r>
              <a:rPr lang="lv-LV" sz="1800" dirty="0"/>
              <a:t>Energoefektivitātes direktīvas prasība: dalībvalsts nodrošina, lai sākot ar 2014.gada 1. janvāri katru gadu atbilstoši minimālajām energoefektivitātes prasībām tiktu renovēti 3% kopējās platības tās centrālās valdības īpašumā esošajās un izmantotajās ēkās;</a:t>
            </a:r>
          </a:p>
          <a:p>
            <a:pPr>
              <a:defRPr/>
            </a:pPr>
            <a:r>
              <a:rPr lang="lv-LV" sz="1800" dirty="0"/>
              <a:t>Ekonomikas ministrija ir izveidojusi valdības īpašumā un izmantošanā esošo ēku sarakstu (izmantojamā platība virs 500m</a:t>
            </a:r>
            <a:r>
              <a:rPr lang="lv-LV" sz="1800" baseline="30000" dirty="0"/>
              <a:t>2</a:t>
            </a:r>
            <a:r>
              <a:rPr lang="lv-LV" sz="1800" dirty="0"/>
              <a:t>);</a:t>
            </a:r>
          </a:p>
          <a:p>
            <a:pPr>
              <a:defRPr/>
            </a:pPr>
            <a:r>
              <a:rPr lang="lv-LV" sz="1800" dirty="0"/>
              <a:t>Plānota ES SF programma «V</a:t>
            </a:r>
            <a:r>
              <a:rPr lang="lv-LV" altLang="lv-LV" sz="1800" dirty="0">
                <a:ea typeface="Calibri" pitchFamily="34" charset="0"/>
                <a:cs typeface="Times New Roman" pitchFamily="18" charset="0"/>
              </a:rPr>
              <a:t>alsts īpašumā esošo ēku </a:t>
            </a:r>
            <a:r>
              <a:rPr lang="lv-LV" altLang="lv-LV" sz="1800" dirty="0" err="1">
                <a:ea typeface="Calibri" pitchFamily="34" charset="0"/>
                <a:cs typeface="Times New Roman" pitchFamily="18" charset="0"/>
              </a:rPr>
              <a:t>siltumnoturības</a:t>
            </a:r>
            <a:r>
              <a:rPr lang="lv-LV" altLang="lv-LV" sz="1800" dirty="0">
                <a:ea typeface="Calibri" pitchFamily="34" charset="0"/>
                <a:cs typeface="Times New Roman" pitchFamily="18" charset="0"/>
              </a:rPr>
              <a:t> uzlabošanas pasākumi»;</a:t>
            </a:r>
            <a:endParaRPr lang="lv-LV" sz="1800" dirty="0"/>
          </a:p>
          <a:p>
            <a:pPr>
              <a:defRPr/>
            </a:pPr>
            <a:r>
              <a:rPr lang="lv-LV" sz="1800" dirty="0"/>
              <a:t>Uz 2015.gada </a:t>
            </a:r>
            <a:r>
              <a:rPr lang="lv-LV" sz="1800" dirty="0" smtClean="0"/>
              <a:t>1.janvāri - Pēc </a:t>
            </a:r>
            <a:r>
              <a:rPr lang="lv-LV" sz="1800" dirty="0"/>
              <a:t>valsts institūciju sniegtās informācijas, jaunas ēkas, kas nodotas ekspluatācijā pēc 2003.gada, nodrošinot atbilstošā LBN 002-01prasību izpildi, un iekļautas ikgadējā renovācijas normā, aizstājot tās centrālās valdības ēkas, kas iepriekšējo gadu laikā pārdotas, nojauktas vai izņemtas no ekspluatācijas citu ēku intensīvāka izmantojuma dēļ - 64 ēkas, ar kopējo platību - 154980,9 m</a:t>
            </a:r>
            <a:r>
              <a:rPr lang="lv-LV" sz="1800" baseline="30000" dirty="0"/>
              <a:t>2</a:t>
            </a:r>
            <a:r>
              <a:rPr lang="lv-LV" sz="1800" dirty="0"/>
              <a:t>, nodrošinot </a:t>
            </a:r>
            <a:r>
              <a:rPr lang="lv-LV" sz="1800" b="1" dirty="0"/>
              <a:t>5,3</a:t>
            </a:r>
            <a:r>
              <a:rPr lang="lv-LV" sz="1800" dirty="0"/>
              <a:t> % renovācijas </a:t>
            </a:r>
            <a:r>
              <a:rPr lang="lv-LV" sz="1600" dirty="0"/>
              <a:t>normu no kopējās ēku </a:t>
            </a:r>
            <a:r>
              <a:rPr lang="lv-LV" sz="1600" dirty="0" smtClean="0"/>
              <a:t>platības.</a:t>
            </a:r>
            <a:endParaRPr lang="lv-LV" sz="1600" dirty="0"/>
          </a:p>
          <a:p>
            <a:pPr lvl="2">
              <a:defRPr/>
            </a:pPr>
            <a:endParaRPr lang="lv-LV" sz="1300" dirty="0"/>
          </a:p>
          <a:p>
            <a:pPr lvl="2">
              <a:defRPr/>
            </a:pPr>
            <a:endParaRPr lang="lv-LV" sz="1300" dirty="0"/>
          </a:p>
          <a:p>
            <a:endParaRPr lang="lv-LV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sz="2800" dirty="0"/>
              <a:t>Valsts īpašumā esošo ēku renovācijas procesa progress</a:t>
            </a: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344675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xfrm>
            <a:off x="468313" y="981075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smtClean="0">
                <a:solidFill>
                  <a:schemeClr val="tx1"/>
                </a:solidFill>
              </a:rPr>
              <a:t>Jautājumi un komentāri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>
          <a:xfrm>
            <a:off x="684213" y="2636838"/>
            <a:ext cx="7772400" cy="1500187"/>
          </a:xfrm>
        </p:spPr>
        <p:txBody>
          <a:bodyPr/>
          <a:lstStyle/>
          <a:p>
            <a:pPr algn="ctr"/>
            <a:r>
              <a:rPr lang="lv-LV" altLang="lv-LV" sz="4800" b="1" smtClean="0"/>
              <a:t>Paldies!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850" y="620713"/>
            <a:ext cx="8027988" cy="49053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lv-LV" sz="2000" dirty="0" smtClean="0"/>
          </a:p>
          <a:p>
            <a:pPr>
              <a:defRPr/>
            </a:pPr>
            <a:r>
              <a:rPr lang="lv-LV" sz="2000" b="1" u="sng" dirty="0" smtClean="0"/>
              <a:t>Likuma </a:t>
            </a:r>
            <a:r>
              <a:rPr lang="lv-LV" sz="2000" b="1" u="sng" dirty="0"/>
              <a:t>mērķis ir: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lv-LV" sz="2000" dirty="0" smtClean="0"/>
              <a:t>izmaksu </a:t>
            </a:r>
            <a:r>
              <a:rPr lang="lv-LV" sz="2000" dirty="0"/>
              <a:t>efektīva energoefektivitātes paaugstināšana enerģijas ražošanā, pārvadē, sadalē un galapatēriņā;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lv-LV" sz="2000" dirty="0" smtClean="0"/>
              <a:t>energopakalpojumu </a:t>
            </a:r>
            <a:r>
              <a:rPr lang="lv-LV" sz="2000" dirty="0"/>
              <a:t>un energopakalpojumu tirgus attīstība;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lv-LV" sz="2000" dirty="0" smtClean="0"/>
              <a:t>valsts </a:t>
            </a:r>
            <a:r>
              <a:rPr lang="lv-LV" sz="2000" dirty="0"/>
              <a:t>parauga lomas stiprināšana energoefektivitātes jomā.</a:t>
            </a:r>
          </a:p>
          <a:p>
            <a:pPr>
              <a:defRPr/>
            </a:pPr>
            <a:r>
              <a:rPr lang="lv-LV" sz="2000" b="1" u="sng" dirty="0"/>
              <a:t>Likums nosaka: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lv-LV" sz="2000" dirty="0" smtClean="0"/>
              <a:t>valsts </a:t>
            </a:r>
            <a:r>
              <a:rPr lang="lv-LV" sz="2000" dirty="0"/>
              <a:t>energoefektivitātes plānošanas un uzraudzības </a:t>
            </a:r>
            <a:r>
              <a:rPr lang="lv-LV" sz="2000" dirty="0" smtClean="0"/>
              <a:t>prasības;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lv-LV" sz="2000" dirty="0"/>
              <a:t>enerģijas galapatēriņa efektivitātes paaugstināšanas un energopakalpojumu veicināšanas pasākumus;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lv-LV" sz="2000" dirty="0"/>
              <a:t>enerģijas ražošanas, pārvades un sadales efektivitātes </a:t>
            </a:r>
            <a:r>
              <a:rPr lang="lv-LV" sz="2000" dirty="0" smtClean="0"/>
              <a:t>nosacījumus;</a:t>
            </a:r>
            <a:endParaRPr lang="lv-LV" sz="2000" b="1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lv-LV" sz="2000" dirty="0" smtClean="0"/>
              <a:t>valsts </a:t>
            </a:r>
            <a:r>
              <a:rPr lang="lv-LV" sz="2000" dirty="0"/>
              <a:t>energoefektivitātes pienākuma shēmas izveidošanas </a:t>
            </a:r>
            <a:r>
              <a:rPr lang="lv-LV" sz="2000" dirty="0" smtClean="0"/>
              <a:t>nosacījumus.</a:t>
            </a:r>
            <a:endParaRPr lang="lv-LV" sz="2000" dirty="0"/>
          </a:p>
          <a:p>
            <a:pPr marL="0" indent="0">
              <a:buFont typeface="Wingdings" pitchFamily="2" charset="2"/>
              <a:buNone/>
              <a:defRPr/>
            </a:pPr>
            <a:endParaRPr lang="lv-LV" sz="2000" dirty="0">
              <a:solidFill>
                <a:srgbClr val="FF0000"/>
              </a:solidFill>
            </a:endParaRPr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 bwMode="auto">
          <a:xfrm>
            <a:off x="500063" y="188913"/>
            <a:ext cx="8001000" cy="576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sz="2800" smtClean="0"/>
              <a:t>Likumprojekts «Energoefektivitātes likums»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6118637"/>
              </p:ext>
            </p:extLst>
          </p:nvPr>
        </p:nvGraphicFramePr>
        <p:xfrm>
          <a:off x="395288" y="1412875"/>
          <a:ext cx="8280400" cy="3846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5346"/>
                <a:gridCol w="5905054"/>
              </a:tblGrid>
              <a:tr h="370945">
                <a:tc>
                  <a:txBody>
                    <a:bodyPr/>
                    <a:lstStyle/>
                    <a:p>
                      <a:r>
                        <a:rPr lang="lv-LV" sz="1800" dirty="0" smtClean="0">
                          <a:latin typeface="Century Gothic" panose="020B0502020202020204" pitchFamily="34" charset="0"/>
                        </a:rPr>
                        <a:t>Problēma</a:t>
                      </a:r>
                      <a:r>
                        <a:rPr lang="lv-LV" sz="18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endParaRPr lang="lv-LV" sz="1800" dirty="0">
                        <a:latin typeface="Century Gothic" panose="020B0502020202020204" pitchFamily="34" charset="0"/>
                      </a:endParaRPr>
                    </a:p>
                  </a:txBody>
                  <a:tcPr marL="91434" marR="91434" marT="45733" marB="45733"/>
                </a:tc>
                <a:tc>
                  <a:txBody>
                    <a:bodyPr/>
                    <a:lstStyle/>
                    <a:p>
                      <a:r>
                        <a:rPr lang="lv-LV" sz="1800" dirty="0" smtClean="0">
                          <a:latin typeface="Century Gothic" panose="020B0502020202020204" pitchFamily="34" charset="0"/>
                        </a:rPr>
                        <a:t>Vienošanās</a:t>
                      </a:r>
                      <a:r>
                        <a:rPr lang="lv-LV" sz="1800" baseline="0" dirty="0" smtClean="0">
                          <a:latin typeface="Century Gothic" panose="020B0502020202020204" pitchFamily="34" charset="0"/>
                        </a:rPr>
                        <a:t> par risinājumu</a:t>
                      </a:r>
                    </a:p>
                  </a:txBody>
                  <a:tcPr marL="91434" marR="91434" marT="45733" marB="45733"/>
                </a:tc>
              </a:tr>
              <a:tr h="1463320">
                <a:tc>
                  <a:txBody>
                    <a:bodyPr/>
                    <a:lstStyle/>
                    <a:p>
                      <a:r>
                        <a:rPr lang="lv-LV" sz="1800" dirty="0" smtClean="0">
                          <a:latin typeface="Century Gothic" panose="020B0502020202020204" pitchFamily="34" charset="0"/>
                        </a:rPr>
                        <a:t>Energoefektivitātes pienākuma shēma</a:t>
                      </a:r>
                    </a:p>
                    <a:p>
                      <a:r>
                        <a:rPr lang="lv-LV" sz="1800" dirty="0" smtClean="0">
                          <a:latin typeface="Century Gothic" panose="020B0502020202020204" pitchFamily="34" charset="0"/>
                        </a:rPr>
                        <a:t>(pilnībā vai daļēji tiek ieviesta 21 </a:t>
                      </a:r>
                      <a:r>
                        <a:rPr lang="lv-LV" sz="1800" smtClean="0">
                          <a:latin typeface="Century Gothic" panose="020B0502020202020204" pitchFamily="34" charset="0"/>
                        </a:rPr>
                        <a:t>ES valstī)</a:t>
                      </a:r>
                      <a:endParaRPr lang="lv-LV" sz="1800" dirty="0">
                        <a:latin typeface="Century Gothic" panose="020B0502020202020204" pitchFamily="34" charset="0"/>
                      </a:endParaRPr>
                    </a:p>
                  </a:txBody>
                  <a:tcPr marL="91434" marR="91434" marT="45733" marB="45733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800" dirty="0" smtClean="0">
                          <a:latin typeface="Century Gothic" panose="020B0502020202020204" pitchFamily="34" charset="0"/>
                        </a:rPr>
                        <a:t>Alternatīvo pasākumu daļas palielināšana obligātā enerģijas ietaupījumu mērķa sasniegšanai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800" baseline="0" dirty="0" smtClean="0">
                          <a:latin typeface="Century Gothic" panose="020B0502020202020204" pitchFamily="34" charset="0"/>
                        </a:rPr>
                        <a:t>Ministru Kabineta noteikumu sagatavošana, iesaistot iesaistītās puses</a:t>
                      </a:r>
                      <a:endParaRPr lang="lv-LV" sz="1800" dirty="0">
                        <a:latin typeface="Century Gothic" panose="020B0502020202020204" pitchFamily="34" charset="0"/>
                      </a:endParaRPr>
                    </a:p>
                  </a:txBody>
                  <a:tcPr marL="91434" marR="91434" marT="45733" marB="45733"/>
                </a:tc>
              </a:tr>
              <a:tr h="2012248">
                <a:tc>
                  <a:txBody>
                    <a:bodyPr/>
                    <a:lstStyle/>
                    <a:p>
                      <a:r>
                        <a:rPr lang="lv-LV" sz="1800" dirty="0" smtClean="0">
                          <a:latin typeface="Century Gothic" panose="020B0502020202020204" pitchFamily="34" charset="0"/>
                        </a:rPr>
                        <a:t>Gala lietotāja atbildība</a:t>
                      </a:r>
                      <a:endParaRPr lang="lv-LV" sz="1800" dirty="0">
                        <a:latin typeface="Century Gothic" panose="020B0502020202020204" pitchFamily="34" charset="0"/>
                      </a:endParaRPr>
                    </a:p>
                  </a:txBody>
                  <a:tcPr marL="91434" marR="91434" marT="45733" marB="45733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lv-LV" sz="1800" baseline="0" dirty="0" smtClean="0">
                          <a:latin typeface="Century Gothic" panose="020B0502020202020204" pitchFamily="34" charset="0"/>
                        </a:rPr>
                        <a:t>Tiek vērtētas iespējas veikt grozījumus Dzīvojamo māju pārvaldīšanas likumā un Dzīvokļa īpašuma likumā, paredzot ēku īpašnieku atbildību par Energoefektivitātes prasību ievērošanu;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lv-LV" sz="1800" baseline="0" dirty="0" smtClean="0">
                          <a:latin typeface="Century Gothic" panose="020B0502020202020204" pitchFamily="34" charset="0"/>
                        </a:rPr>
                        <a:t>Tiek vērtētas iespējas gala lietotāja atbildības iekļaušanu Administratīvo pārkāpumu kodeksā</a:t>
                      </a:r>
                      <a:endParaRPr lang="lv-LV" sz="1800" dirty="0">
                        <a:latin typeface="Century Gothic" panose="020B0502020202020204" pitchFamily="34" charset="0"/>
                      </a:endParaRPr>
                    </a:p>
                  </a:txBody>
                  <a:tcPr marL="91434" marR="91434" marT="45733" marB="45733"/>
                </a:tc>
              </a:tr>
            </a:tbl>
          </a:graphicData>
        </a:graphic>
      </p:graphicFrame>
      <p:sp>
        <p:nvSpPr>
          <p:cNvPr id="8208" name="Title 2"/>
          <p:cNvSpPr>
            <a:spLocks noGrp="1"/>
          </p:cNvSpPr>
          <p:nvPr>
            <p:ph type="title"/>
          </p:nvPr>
        </p:nvSpPr>
        <p:spPr bwMode="auto">
          <a:xfrm>
            <a:off x="500063" y="188913"/>
            <a:ext cx="8001000" cy="576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smtClean="0"/>
              <a:t>Energoefektivitātes likuma galvenie problēmjautājumi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750" y="1484313"/>
            <a:ext cx="8027988" cy="4473575"/>
          </a:xfrm>
        </p:spPr>
        <p:txBody>
          <a:bodyPr/>
          <a:lstStyle/>
          <a:p>
            <a:pPr>
              <a:defRPr/>
            </a:pPr>
            <a:r>
              <a:rPr lang="lv-LV" sz="2000" b="1" u="sng" dirty="0" smtClean="0"/>
              <a:t>Likumprojekts </a:t>
            </a:r>
            <a:r>
              <a:rPr lang="lv-LV" sz="2000" b="1" u="sng" dirty="0"/>
              <a:t>„</a:t>
            </a:r>
            <a:r>
              <a:rPr lang="lv-LV" sz="2000" b="1" u="sng" dirty="0" smtClean="0"/>
              <a:t>Grozījumi </a:t>
            </a:r>
            <a:r>
              <a:rPr lang="lv-LV" sz="2000" b="1" u="sng" dirty="0"/>
              <a:t>Ēku energoefektivitātes </a:t>
            </a:r>
            <a:r>
              <a:rPr lang="lv-LV" sz="2000" b="1" u="sng" dirty="0" smtClean="0"/>
              <a:t>likumā” </a:t>
            </a:r>
          </a:p>
          <a:p>
            <a:pPr marL="0" indent="0">
              <a:buNone/>
              <a:defRPr/>
            </a:pPr>
            <a:r>
              <a:rPr lang="lv-LV" sz="2000" u="sng" dirty="0" smtClean="0"/>
              <a:t>Grozījumu būtība </a:t>
            </a:r>
            <a:r>
              <a:rPr lang="lv-LV" sz="2000" dirty="0" smtClean="0"/>
              <a:t>- nodrošināt, </a:t>
            </a:r>
            <a:r>
              <a:rPr lang="lv-LV" sz="2000" dirty="0"/>
              <a:t>ka centrālās valdības iestādes </a:t>
            </a:r>
            <a:r>
              <a:rPr lang="lv-LV" sz="2000" dirty="0" smtClean="0"/>
              <a:t>iegādājas un nomā </a:t>
            </a:r>
            <a:r>
              <a:rPr lang="lv-LV" sz="2000" dirty="0"/>
              <a:t>tikai augsti </a:t>
            </a:r>
            <a:r>
              <a:rPr lang="lv-LV" sz="2000" dirty="0" err="1" smtClean="0"/>
              <a:t>energoefektīvas</a:t>
            </a:r>
            <a:r>
              <a:rPr lang="lv-LV" sz="2000" dirty="0" smtClean="0"/>
              <a:t> ēkas.</a:t>
            </a:r>
          </a:p>
          <a:p>
            <a:pPr marL="0" indent="0">
              <a:buNone/>
              <a:defRPr/>
            </a:pPr>
            <a:endParaRPr lang="lv-LV" sz="2000" dirty="0" smtClean="0"/>
          </a:p>
          <a:p>
            <a:pPr>
              <a:defRPr/>
            </a:pPr>
            <a:r>
              <a:rPr lang="lv-LV" sz="2000" b="1" u="sng" dirty="0" smtClean="0"/>
              <a:t>Likumprojekts </a:t>
            </a:r>
            <a:r>
              <a:rPr lang="lv-LV" sz="2000" b="1" u="sng" dirty="0"/>
              <a:t>„Grozījumi Enerģētikas </a:t>
            </a:r>
            <a:r>
              <a:rPr lang="lv-LV" sz="2000" b="1" u="sng" dirty="0" smtClean="0"/>
              <a:t>likumā”</a:t>
            </a:r>
            <a:r>
              <a:rPr lang="lv-LV" sz="2000" dirty="0" smtClean="0"/>
              <a:t> </a:t>
            </a:r>
          </a:p>
          <a:p>
            <a:pPr marL="0" indent="0">
              <a:buNone/>
              <a:defRPr/>
            </a:pPr>
            <a:r>
              <a:rPr lang="lv-LV" sz="2000" u="sng" dirty="0" smtClean="0"/>
              <a:t>Grozījumu būtība</a:t>
            </a:r>
            <a:r>
              <a:rPr lang="lv-LV" sz="2000" dirty="0" smtClean="0"/>
              <a:t>- nodrošināt, lai pēc iespējas agrākā plānošanas stadijā nodrošinātu koģenerācijas un siltumapgādes potenciāla apguves izmaksu un ieguvumu analīzi jaunām un rekonstruējamām iekārtām</a:t>
            </a:r>
            <a:r>
              <a:rPr lang="lv-LV" sz="2000" dirty="0"/>
              <a:t>.</a:t>
            </a:r>
          </a:p>
          <a:p>
            <a:pPr>
              <a:defRPr/>
            </a:pPr>
            <a:endParaRPr lang="lv-LV" sz="2000" dirty="0"/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 bwMode="auto">
          <a:xfrm>
            <a:off x="539750" y="188913"/>
            <a:ext cx="8001000" cy="1079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smtClean="0"/>
              <a:t>Citi likumprojekti Energoefektivitātes direktīvas pārņemšanai 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313" y="1341438"/>
            <a:ext cx="8027987" cy="4616450"/>
          </a:xfrm>
        </p:spPr>
        <p:txBody>
          <a:bodyPr/>
          <a:lstStyle/>
          <a:p>
            <a:pPr>
              <a:defRPr/>
            </a:pPr>
            <a:r>
              <a:rPr lang="lv-LV" sz="2200" b="1" u="sng" dirty="0"/>
              <a:t>Likumprojekts „Grozījumi Publisko iepirkumu likumā”</a:t>
            </a:r>
            <a:r>
              <a:rPr lang="lv-LV" sz="2200" dirty="0"/>
              <a:t>  ir izskatīts Ministru kabineta komitejā </a:t>
            </a:r>
            <a:r>
              <a:rPr lang="lv-LV" sz="2200" dirty="0">
                <a:solidFill>
                  <a:schemeClr val="accent5"/>
                </a:solidFill>
              </a:rPr>
              <a:t>11.08.2014</a:t>
            </a:r>
            <a:r>
              <a:rPr lang="lv-LV" sz="2200" dirty="0"/>
              <a:t>. </a:t>
            </a:r>
            <a:r>
              <a:rPr lang="lv-LV" sz="2200" u="sng" dirty="0" smtClean="0"/>
              <a:t>Grozījumu būtība </a:t>
            </a:r>
            <a:r>
              <a:rPr lang="lv-LV" sz="2200" dirty="0" smtClean="0"/>
              <a:t>- </a:t>
            </a:r>
            <a:r>
              <a:rPr lang="lv-LV" sz="2200" dirty="0"/>
              <a:t>nosaka pienākumu valsts tiešās </a:t>
            </a:r>
            <a:r>
              <a:rPr lang="lv-LV" sz="2200" dirty="0" smtClean="0"/>
              <a:t>   pārvaldes </a:t>
            </a:r>
            <a:r>
              <a:rPr lang="lv-LV" sz="2200" dirty="0"/>
              <a:t>iestādēm iegādāties </a:t>
            </a:r>
            <a:r>
              <a:rPr lang="lv-LV" sz="2200" dirty="0" err="1"/>
              <a:t>energoefektīvas</a:t>
            </a:r>
            <a:r>
              <a:rPr lang="lv-LV" sz="2200" dirty="0"/>
              <a:t> preces un pakalpojumus, kā arī  preču un pakalpojumu energoefektivitātes </a:t>
            </a:r>
            <a:r>
              <a:rPr lang="lv-LV" sz="2200" dirty="0" smtClean="0"/>
              <a:t>prasības.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lv-LV" sz="2200" dirty="0" smtClean="0"/>
          </a:p>
          <a:p>
            <a:pPr>
              <a:defRPr/>
            </a:pPr>
            <a:r>
              <a:rPr lang="lv-LV" sz="2200" dirty="0"/>
              <a:t>Likumprojekts neparedz pašvaldībām pienākumu iegādāties augsti </a:t>
            </a:r>
            <a:r>
              <a:rPr lang="lv-LV" sz="2200" dirty="0" err="1"/>
              <a:t>energoefektīvas</a:t>
            </a:r>
            <a:r>
              <a:rPr lang="lv-LV" sz="2200" dirty="0"/>
              <a:t> preces.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lv-LV" sz="2000" dirty="0"/>
          </a:p>
          <a:p>
            <a:pPr marL="0" indent="0">
              <a:buFont typeface="Wingdings" pitchFamily="2" charset="2"/>
              <a:buNone/>
              <a:defRPr/>
            </a:pPr>
            <a:endParaRPr lang="lv-LV" dirty="0"/>
          </a:p>
        </p:txBody>
      </p:sp>
      <p:sp>
        <p:nvSpPr>
          <p:cNvPr id="10243" name="Title 2"/>
          <p:cNvSpPr>
            <a:spLocks noGrp="1"/>
          </p:cNvSpPr>
          <p:nvPr>
            <p:ph type="title"/>
          </p:nvPr>
        </p:nvSpPr>
        <p:spPr bwMode="auto">
          <a:xfrm>
            <a:off x="500063" y="188913"/>
            <a:ext cx="8001000" cy="576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smtClean="0"/>
              <a:t>Citi likumprojekti Energoefektivitātes direktīvas pārņemšanai 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313" y="1125538"/>
            <a:ext cx="8027987" cy="3744912"/>
          </a:xfrm>
        </p:spPr>
        <p:txBody>
          <a:bodyPr/>
          <a:lstStyle/>
          <a:p>
            <a:pPr>
              <a:defRPr/>
            </a:pPr>
            <a:r>
              <a:rPr lang="lv-LV" sz="2400" dirty="0" smtClean="0"/>
              <a:t>Uzsākts darbs pie obligātajiem ziņojumiem, kurā nepieciešama iesaistīšanās no nozaru puses: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lv-LV" dirty="0"/>
          </a:p>
        </p:txBody>
      </p:sp>
      <p:sp>
        <p:nvSpPr>
          <p:cNvPr id="11267" name="Title 2"/>
          <p:cNvSpPr>
            <a:spLocks noGrp="1"/>
          </p:cNvSpPr>
          <p:nvPr>
            <p:ph type="title"/>
          </p:nvPr>
        </p:nvSpPr>
        <p:spPr bwMode="auto">
          <a:xfrm>
            <a:off x="500063" y="188913"/>
            <a:ext cx="8001000" cy="576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sz="2800" smtClean="0"/>
              <a:t>Citi pasākumi Energoefektivitātes direktīvas ieviešanai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862592"/>
              </p:ext>
            </p:extLst>
          </p:nvPr>
        </p:nvGraphicFramePr>
        <p:xfrm>
          <a:off x="755650" y="1916113"/>
          <a:ext cx="7993063" cy="3855956"/>
        </p:xfrm>
        <a:graphic>
          <a:graphicData uri="http://schemas.openxmlformats.org/drawingml/2006/table">
            <a:tbl>
              <a:tblPr firstRow="1" firstCol="1" bandRow="1"/>
              <a:tblGrid>
                <a:gridCol w="5328295"/>
                <a:gridCol w="2664768"/>
              </a:tblGrid>
              <a:tr h="268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 </a:t>
                      </a:r>
                      <a:endParaRPr lang="lv-LV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Iesniegšanas termiņš</a:t>
                      </a:r>
                      <a:endParaRPr lang="lv-LV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99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u="sng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Augstas efektivitātes koģenerācijas un efektīvas centralizētās siltumapgādes potenciāla </a:t>
                      </a:r>
                      <a:r>
                        <a:rPr lang="lv-LV" sz="1600" u="sng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novērtējums.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Ja šāds potenciāls tiks konstatēts, tad tiks veikti pasākumi,</a:t>
                      </a:r>
                      <a:r>
                        <a:rPr lang="lv-LV" sz="1600" baseline="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 lai attīstītu efektīvu centralizēto siltumapgādi, augsti efektīvu koģenerāciju un siltuma pārpalikumu apgūšanu.</a:t>
                      </a:r>
                      <a:endParaRPr lang="lv-LV" sz="1600" dirty="0" smtClean="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31.12.2015</a:t>
                      </a:r>
                      <a:endParaRPr lang="lv-LV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u="sng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Gāzes un elektroenerģijas infrastruktūras efektivitātes potenciāla </a:t>
                      </a:r>
                      <a:r>
                        <a:rPr lang="lv-LV" sz="1600" u="sng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novērtējums</a:t>
                      </a:r>
                      <a:r>
                        <a:rPr lang="lv-LV" sz="1600" u="sng" baseline="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lv-LV" sz="1600" baseline="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–  īpaši attiecībā uz pārvadi, sadali un </a:t>
                      </a:r>
                      <a:r>
                        <a:rPr lang="lv-LV" sz="1600" baseline="0" dirty="0" err="1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mikroģeneratoru</a:t>
                      </a:r>
                      <a:r>
                        <a:rPr lang="lv-LV" sz="1600" baseline="0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 piekļuves iespējām.</a:t>
                      </a:r>
                      <a:endParaRPr lang="lv-LV" sz="1600" dirty="0" smtClean="0">
                        <a:effectLst/>
                        <a:latin typeface="Century Gothic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30.06.2015</a:t>
                      </a:r>
                      <a:endParaRPr lang="lv-LV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45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u="sng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Ikgadējais ziņojums Eiropas Komisijai par virzību uz valsts energoefektivitātes mērķa </a:t>
                      </a:r>
                      <a:r>
                        <a:rPr lang="lv-LV" sz="1600" u="sng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sasniegšanu.</a:t>
                      </a:r>
                      <a:endParaRPr lang="lv-LV" sz="1600" u="sng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30.04.2015.</a:t>
                      </a:r>
                      <a:endParaRPr lang="lv-LV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313" y="1268413"/>
            <a:ext cx="8027987" cy="4105275"/>
          </a:xfrm>
        </p:spPr>
        <p:txBody>
          <a:bodyPr/>
          <a:lstStyle/>
          <a:p>
            <a:pPr>
              <a:defRPr/>
            </a:pPr>
            <a:r>
              <a:rPr lang="lv-LV" sz="2000" dirty="0" smtClean="0"/>
              <a:t>Lai atvieglotu enerģijas ietaupījumu aprēķināšanu </a:t>
            </a:r>
            <a:r>
              <a:rPr lang="lv-LV" sz="2000" dirty="0"/>
              <a:t>Ekonomikas </a:t>
            </a:r>
            <a:r>
              <a:rPr lang="lv-LV" sz="2000" dirty="0" smtClean="0"/>
              <a:t>ministrija </a:t>
            </a:r>
            <a:r>
              <a:rPr lang="lv-LV" sz="2000" dirty="0"/>
              <a:t>sadarbībā ar iesaistītām pusēm </a:t>
            </a:r>
            <a:r>
              <a:rPr lang="lv-LV" sz="2000" dirty="0" smtClean="0"/>
              <a:t>izstrādā enerģijas ietaupījumu katalogu;</a:t>
            </a:r>
          </a:p>
          <a:p>
            <a:pPr>
              <a:defRPr/>
            </a:pPr>
            <a:r>
              <a:rPr lang="lv-LV" sz="2000" dirty="0" smtClean="0"/>
              <a:t>Kataloga </a:t>
            </a:r>
            <a:r>
              <a:rPr lang="lv-LV" sz="2000" dirty="0"/>
              <a:t>apgaismojuma un ventilācijas sadaļu sākotnējās versijas ir publicētas Ekonomikas ministrijas </a:t>
            </a:r>
            <a:r>
              <a:rPr lang="lv-LV" sz="2000" dirty="0" smtClean="0"/>
              <a:t>mājas lapā: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lv-LV" sz="1400" dirty="0" smtClean="0">
                <a:hlinkClick r:id="rId2"/>
              </a:rPr>
              <a:t>https</a:t>
            </a:r>
            <a:r>
              <a:rPr lang="lv-LV" sz="1400" dirty="0">
                <a:hlinkClick r:id="rId2"/>
              </a:rPr>
              <a:t>://www.em.gov.lv/lv/nozares_politika/energoefektivitate_un_siltumapgade/energoefektivitate/energijas_ietaupijumu_katalogs</a:t>
            </a:r>
            <a:r>
              <a:rPr lang="lv-LV" sz="1400" dirty="0" smtClean="0">
                <a:hlinkClick r:id="rId2"/>
              </a:rPr>
              <a:t>/</a:t>
            </a:r>
            <a:endParaRPr lang="lv-LV" sz="1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lv-LV" sz="2000" dirty="0" smtClean="0"/>
              <a:t>Februārī plānots publicēt kataloga sadaļas: Apkure, Karstais ūdens, Elektroiekārtas.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lv-LV" sz="2000" dirty="0" smtClean="0"/>
          </a:p>
        </p:txBody>
      </p:sp>
      <p:sp>
        <p:nvSpPr>
          <p:cNvPr id="12291" name="Title 2"/>
          <p:cNvSpPr>
            <a:spLocks noGrp="1"/>
          </p:cNvSpPr>
          <p:nvPr>
            <p:ph type="title"/>
          </p:nvPr>
        </p:nvSpPr>
        <p:spPr bwMode="auto">
          <a:xfrm>
            <a:off x="500063" y="188913"/>
            <a:ext cx="8001000" cy="576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smtClean="0"/>
              <a:t>Enerģijas ietaupījumu katalogs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446842"/>
              </p:ext>
            </p:extLst>
          </p:nvPr>
        </p:nvGraphicFramePr>
        <p:xfrm>
          <a:off x="575556" y="4221089"/>
          <a:ext cx="7992888" cy="1080119"/>
        </p:xfrm>
        <a:graphic>
          <a:graphicData uri="http://schemas.openxmlformats.org/drawingml/2006/table">
            <a:tbl>
              <a:tblPr/>
              <a:tblGrid>
                <a:gridCol w="1800200"/>
                <a:gridCol w="2016224"/>
                <a:gridCol w="1152128"/>
                <a:gridCol w="1368152"/>
                <a:gridCol w="936104"/>
                <a:gridCol w="720080"/>
              </a:tblGrid>
              <a:tr h="405791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Apgaismojums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Apraksts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Pirms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Pēc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Enerģijas ietaupījums gadā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Mērvienība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70528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Halogēnspuldzes aizvietošana ar LED spuldzi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15W halogēnspuldzes nomaiņa ar LED spuldzi 0-2.5W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15W </a:t>
                      </a:r>
                      <a:r>
                        <a:rPr lang="lv-LV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halogēnspuldze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0-2.5W LED spuldze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kWh/vienība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004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Halogēnspuldzes aizvietošana ar LED spuldzi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20W halogēnspuldzes nomaiņa ar LED spuldzi 2.51-4W.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20W </a:t>
                      </a:r>
                      <a:r>
                        <a:rPr lang="lv-LV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halogēnspuldze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2.51 līdz 4W LED spuldze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kWh/vienība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313" y="1412875"/>
            <a:ext cx="8027987" cy="3744913"/>
          </a:xfrm>
        </p:spPr>
        <p:txBody>
          <a:bodyPr/>
          <a:lstStyle/>
          <a:p>
            <a:pPr>
              <a:defRPr/>
            </a:pPr>
            <a:r>
              <a:rPr lang="lv-LV" sz="2400" dirty="0"/>
              <a:t>Pašvaldību </a:t>
            </a:r>
            <a:r>
              <a:rPr lang="lv-LV" sz="2400" dirty="0" err="1"/>
              <a:t>energopārvaldības</a:t>
            </a:r>
            <a:r>
              <a:rPr lang="lv-LV" sz="2400" dirty="0"/>
              <a:t> sistēmu </a:t>
            </a:r>
            <a:r>
              <a:rPr lang="lv-LV" sz="2400" dirty="0" smtClean="0"/>
              <a:t>ieviešana – lielajām pilsētām obligāti;</a:t>
            </a:r>
          </a:p>
          <a:p>
            <a:pPr>
              <a:defRPr/>
            </a:pPr>
            <a:r>
              <a:rPr lang="lv-LV" sz="2400" dirty="0" smtClean="0"/>
              <a:t>Brīvprātīgās vienošanās ar nozares asociācijām par energoefektivitātes paaugstināšanu;</a:t>
            </a:r>
          </a:p>
          <a:p>
            <a:pPr>
              <a:defRPr/>
            </a:pPr>
            <a:r>
              <a:rPr lang="lv-LV" sz="2400" dirty="0" smtClean="0"/>
              <a:t>Obligātie </a:t>
            </a:r>
            <a:r>
              <a:rPr lang="lv-LV" sz="2400" dirty="0" err="1" smtClean="0"/>
              <a:t>energoauditi</a:t>
            </a:r>
            <a:r>
              <a:rPr lang="lv-LV" sz="2400" dirty="0" smtClean="0"/>
              <a:t> lielajos uzņēmumos;</a:t>
            </a:r>
          </a:p>
          <a:p>
            <a:pPr>
              <a:defRPr/>
            </a:pPr>
            <a:r>
              <a:rPr lang="lv-LV" sz="2400" dirty="0" smtClean="0"/>
              <a:t>Valsts iestādēm ir tiesības izstrādāt un ieviest energoefektivitātes rīcības plānus vai ieviest </a:t>
            </a:r>
            <a:r>
              <a:rPr lang="lv-LV" sz="2400" dirty="0" err="1" smtClean="0"/>
              <a:t>energopārvaldības</a:t>
            </a:r>
            <a:r>
              <a:rPr lang="lv-LV" sz="2400" dirty="0" smtClean="0"/>
              <a:t> sistēmu.</a:t>
            </a:r>
          </a:p>
          <a:p>
            <a:pPr>
              <a:defRPr/>
            </a:pPr>
            <a:endParaRPr lang="lv-LV" sz="2400" dirty="0" smtClean="0"/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 bwMode="auto">
          <a:xfrm>
            <a:off x="500063" y="188913"/>
            <a:ext cx="8001000" cy="576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sz="2400" smtClean="0"/>
              <a:t>Papildu alternatīvie pasākumi Energoefektivitātes pienākuma shēmas prasību samazināšanai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313" y="1484313"/>
            <a:ext cx="8027987" cy="3960812"/>
          </a:xfrm>
        </p:spPr>
        <p:txBody>
          <a:bodyPr/>
          <a:lstStyle/>
          <a:p>
            <a:pPr>
              <a:defRPr/>
            </a:pPr>
            <a:endParaRPr lang="lv-LV" sz="2400" dirty="0" smtClean="0"/>
          </a:p>
          <a:p>
            <a:pPr>
              <a:defRPr/>
            </a:pPr>
            <a:r>
              <a:rPr lang="lv-LV" sz="2400" dirty="0" smtClean="0"/>
              <a:t>Alternatīvo </a:t>
            </a:r>
            <a:r>
              <a:rPr lang="lv-LV" sz="2400" dirty="0"/>
              <a:t>pasākumu turpmāka identificēšana un ietaupījumu aprēķināšana;</a:t>
            </a:r>
          </a:p>
          <a:p>
            <a:pPr>
              <a:defRPr/>
            </a:pPr>
            <a:r>
              <a:rPr lang="lv-LV" sz="2400" dirty="0" smtClean="0"/>
              <a:t>Ministru kabineta noteikumu  «Valsts Energoefektivitātes pienākuma shēma» sagatavošana;</a:t>
            </a:r>
            <a:endParaRPr lang="lv-LV" sz="2400" dirty="0"/>
          </a:p>
          <a:p>
            <a:pPr>
              <a:defRPr/>
            </a:pPr>
            <a:r>
              <a:rPr lang="lv-LV" sz="2400" dirty="0" smtClean="0"/>
              <a:t>Tiesiskā ietvara tālāka sagatavošana sadarbībā ar nozari.</a:t>
            </a:r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 bwMode="auto">
          <a:xfrm>
            <a:off x="500063" y="188913"/>
            <a:ext cx="8001000" cy="576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smtClean="0"/>
              <a:t>Nākamie soļi Energoefektivitātes direktīvas ieviešanā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Custom 1">
      <a:dk1>
        <a:srgbClr val="005374"/>
      </a:dk1>
      <a:lt1>
        <a:srgbClr val="FFFFFF"/>
      </a:lt1>
      <a:dk2>
        <a:srgbClr val="005374"/>
      </a:dk2>
      <a:lt2>
        <a:srgbClr val="FFFFFF"/>
      </a:lt2>
      <a:accent1>
        <a:srgbClr val="007492"/>
      </a:accent1>
      <a:accent2>
        <a:srgbClr val="DAEDA9"/>
      </a:accent2>
      <a:accent3>
        <a:srgbClr val="89993A"/>
      </a:accent3>
      <a:accent4>
        <a:srgbClr val="00492B"/>
      </a:accent4>
      <a:accent5>
        <a:srgbClr val="004F7F"/>
      </a:accent5>
      <a:accent6>
        <a:srgbClr val="B9D416"/>
      </a:accent6>
      <a:hlink>
        <a:srgbClr val="FF9900"/>
      </a:hlink>
      <a:folHlink>
        <a:srgbClr val="969696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5780</TotalTime>
  <Words>1115</Words>
  <Application>Microsoft Office PowerPoint</Application>
  <PresentationFormat>On-screen Show (4:3)</PresentationFormat>
  <Paragraphs>141</Paragraphs>
  <Slides>17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Profile</vt:lpstr>
      <vt:lpstr>PowerPoint Presentation</vt:lpstr>
      <vt:lpstr>Likumprojekts «Energoefektivitātes likums»</vt:lpstr>
      <vt:lpstr>Energoefektivitātes likuma galvenie problēmjautājumi</vt:lpstr>
      <vt:lpstr>Citi likumprojekti Energoefektivitātes direktīvas pārņemšanai  I</vt:lpstr>
      <vt:lpstr>Citi likumprojekti Energoefektivitātes direktīvas pārņemšanai  II</vt:lpstr>
      <vt:lpstr>Citi pasākumi Energoefektivitātes direktīvas ieviešanai</vt:lpstr>
      <vt:lpstr>Enerģijas ietaupījumu katalogs</vt:lpstr>
      <vt:lpstr>Papildu alternatīvie pasākumi Energoefektivitātes pienākuma shēmas prasību samazināšanai </vt:lpstr>
      <vt:lpstr>Nākamie soļi Energoefektivitātes direktīvas ieviešanā </vt:lpstr>
      <vt:lpstr>Energoefektivitātes paaugstināšanas projektu ieviešana</vt:lpstr>
      <vt:lpstr>Plānošanas periods 2014.-2020.gads</vt:lpstr>
      <vt:lpstr>Atbalsts daudzdzīvokļu māju siltumnoturības uzlabošanas pasākumiem</vt:lpstr>
      <vt:lpstr>Programmas atbalsta veidi</vt:lpstr>
      <vt:lpstr>Plānotie programmas rezultāti</vt:lpstr>
      <vt:lpstr>Normatīvais regulējums energoefektivitātei būvniecībā</vt:lpstr>
      <vt:lpstr>Valsts īpašumā esošo ēku renovācijas procesa progress</vt:lpstr>
      <vt:lpstr>Jautājumi un komentāri</vt:lpstr>
    </vt:vector>
  </TitlesOfParts>
  <Company>LR Ekonomikas ministrija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Ekonomikas ministrijas prezentācija</dc:title>
  <dc:creator>Webmaster</dc:creator>
  <cp:lastModifiedBy>Eiženija Pētersone</cp:lastModifiedBy>
  <cp:revision>664</cp:revision>
  <cp:lastPrinted>2013-09-26T08:42:25Z</cp:lastPrinted>
  <dcterms:created xsi:type="dcterms:W3CDTF">2013-03-19T16:37:36Z</dcterms:created>
  <dcterms:modified xsi:type="dcterms:W3CDTF">2015-02-10T10:09:45Z</dcterms:modified>
</cp:coreProperties>
</file>